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66" r:id="rId5"/>
    <p:sldId id="258" r:id="rId6"/>
    <p:sldId id="259" r:id="rId7"/>
    <p:sldId id="261" r:id="rId8"/>
    <p:sldId id="260" r:id="rId9"/>
    <p:sldId id="262" r:id="rId10"/>
    <p:sldId id="264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6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suniliitb96/tutorial-keras-transfer-learning-with-resnet50" TargetMode="External"/><Relationship Id="rId13" Type="http://schemas.openxmlformats.org/officeDocument/2006/relationships/hyperlink" Target="https://www.esquire.com/lifestyle/news/a48223/celebrities-paid-ad-content-social-media/" TargetMode="External"/><Relationship Id="rId3" Type="http://schemas.openxmlformats.org/officeDocument/2006/relationships/hyperlink" Target="https://blog.keras.io/building-powerful-image-classification-models-using-very-little-data.html" TargetMode="External"/><Relationship Id="rId7" Type="http://schemas.openxmlformats.org/officeDocument/2006/relationships/hyperlink" Target="https://towardsdatascience.com/understanding-and-coding-a-resnet-in-keras-446d7ff84d33" TargetMode="External"/><Relationship Id="rId12" Type="http://schemas.openxmlformats.org/officeDocument/2006/relationships/hyperlink" Target="https://karolakarlson.com/instagram-ads-cost-and-bidding/" TargetMode="External"/><Relationship Id="rId2" Type="http://schemas.openxmlformats.org/officeDocument/2006/relationships/hyperlink" Target="https://www.pyimagesearch.com/2017/12/04/how-to-create-a-deep-learning-dataset-using-google-imag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sidereal/cnns-architectures-lenet-alexnet-vgg-googlenet-resnet-and-more-666091488df5" TargetMode="External"/><Relationship Id="rId11" Type="http://schemas.openxmlformats.org/officeDocument/2006/relationships/hyperlink" Target="https://github.com/ageitgey/face_recognition" TargetMode="External"/><Relationship Id="rId5" Type="http://schemas.openxmlformats.org/officeDocument/2006/relationships/hyperlink" Target="https://machinelearningmastery.com/save-load-keras-deep-learning-models/" TargetMode="External"/><Relationship Id="rId10" Type="http://schemas.openxmlformats.org/officeDocument/2006/relationships/hyperlink" Target="https://towardsdatascience.com/transfer-learning-for-image-classification-using-keras-c47ccf09c8c8" TargetMode="External"/><Relationship Id="rId4" Type="http://schemas.openxmlformats.org/officeDocument/2006/relationships/hyperlink" Target="https://machinelearningmastery.com/check-point-deep-learning-models-keras/" TargetMode="External"/><Relationship Id="rId9" Type="http://schemas.openxmlformats.org/officeDocument/2006/relationships/hyperlink" Target="https://www.kaggle.com/pmigdal/transfer-learning-with-resnet-50-in-kera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indyzhou16/" TargetMode="External"/><Relationship Id="rId2" Type="http://schemas.openxmlformats.org/officeDocument/2006/relationships/hyperlink" Target="https://github.com/mzhou35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inzhou1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tiff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17.tiff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6.png"/><Relationship Id="rId4" Type="http://schemas.openxmlformats.org/officeDocument/2006/relationships/image" Target="../media/image9.jp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medium.com/data-science-blogs/deep-learning-for-social-media-marketing-7c197f0c729" TargetMode="External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12" Type="http://schemas.openxmlformats.org/officeDocument/2006/relationships/image" Target="../media/image39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11" Type="http://schemas.openxmlformats.org/officeDocument/2006/relationships/image" Target="../media/image38.png"/><Relationship Id="rId5" Type="http://schemas.openxmlformats.org/officeDocument/2006/relationships/image" Target="../media/image32.tiff"/><Relationship Id="rId15" Type="http://schemas.openxmlformats.org/officeDocument/2006/relationships/image" Target="../media/image40.tiff"/><Relationship Id="rId10" Type="http://schemas.openxmlformats.org/officeDocument/2006/relationships/image" Target="../media/image37.png"/><Relationship Id="rId4" Type="http://schemas.openxmlformats.org/officeDocument/2006/relationships/image" Target="../media/image31.tiff"/><Relationship Id="rId9" Type="http://schemas.openxmlformats.org/officeDocument/2006/relationships/image" Target="../media/image36.png"/><Relationship Id="rId14" Type="http://schemas.openxmlformats.org/officeDocument/2006/relationships/hyperlink" Target="https://github.com/mzhou356/img2recommender/blob/master/python_files/product_recommender.p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12.tiff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AC77-9DEB-A24B-ADC1-F9DE2C845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86" y="85218"/>
            <a:ext cx="7766936" cy="1646302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IMG2RECOMMENDER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BB961-6023-1C4B-B522-D29A451FE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69" y="1676435"/>
            <a:ext cx="3113333" cy="448378"/>
          </a:xfrm>
        </p:spPr>
        <p:txBody>
          <a:bodyPr/>
          <a:lstStyle/>
          <a:p>
            <a:pPr algn="ctr"/>
            <a:r>
              <a:rPr lang="en-US" b="1" i="1" dirty="0"/>
              <a:t>An Introduction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A3D9324-F5E1-544F-A375-9D1F3FA7F2BE}"/>
              </a:ext>
            </a:extLst>
          </p:cNvPr>
          <p:cNvSpPr/>
          <p:nvPr/>
        </p:nvSpPr>
        <p:spPr>
          <a:xfrm>
            <a:off x="4211736" y="3766702"/>
            <a:ext cx="1396497" cy="989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A6437-DF28-9F40-A311-8D934C59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6" y="3142404"/>
            <a:ext cx="3422436" cy="2285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355563-F6CE-2A4C-BC21-41752B60C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7" y="3230409"/>
            <a:ext cx="2062163" cy="206216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8071E52-1C72-B94C-9B0C-17FFA188298B}"/>
              </a:ext>
            </a:extLst>
          </p:cNvPr>
          <p:cNvSpPr txBox="1">
            <a:spLocks/>
          </p:cNvSpPr>
          <p:nvPr/>
        </p:nvSpPr>
        <p:spPr>
          <a:xfrm>
            <a:off x="0" y="6390214"/>
            <a:ext cx="3113333" cy="448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/>
              <a:t>Mindy Zhou</a:t>
            </a:r>
          </a:p>
        </p:txBody>
      </p:sp>
    </p:spTree>
    <p:extLst>
      <p:ext uri="{BB962C8B-B14F-4D97-AF65-F5344CB8AC3E}">
        <p14:creationId xmlns:p14="http://schemas.microsoft.com/office/powerpoint/2010/main" val="117153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A39C-F0CA-5F46-9D1C-EBF168F8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09" y="1260477"/>
            <a:ext cx="8596668" cy="3880773"/>
          </a:xfrm>
        </p:spPr>
        <p:txBody>
          <a:bodyPr/>
          <a:lstStyle/>
          <a:p>
            <a:r>
              <a:rPr lang="en-US" dirty="0"/>
              <a:t>Talented husband, Dr. Jason N. Dossett for setting up GPU and help with computer hardware. </a:t>
            </a:r>
          </a:p>
          <a:p>
            <a:r>
              <a:rPr lang="en-US" dirty="0"/>
              <a:t>Dr. Arun S. Maiya for forwarding helpful blog sources. </a:t>
            </a:r>
          </a:p>
          <a:p>
            <a:r>
              <a:rPr lang="en-US" dirty="0"/>
              <a:t>Peter </a:t>
            </a:r>
            <a:r>
              <a:rPr lang="en-US"/>
              <a:t>Haferl</a:t>
            </a:r>
            <a:r>
              <a:rPr lang="en-US" dirty="0"/>
              <a:t> from July cohort for real example demonstration in slide 3. </a:t>
            </a:r>
          </a:p>
          <a:p>
            <a:r>
              <a:rPr lang="en-US" dirty="0"/>
              <a:t>Flatiron instructors and coaches for discussing and providing helpful insights.</a:t>
            </a:r>
          </a:p>
          <a:p>
            <a:r>
              <a:rPr lang="en-US" dirty="0"/>
              <a:t>Wonderful students at Flatiron for being positive and encouraging.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F13471-C81F-4D44-BE5E-7D85D9F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43763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Acknowledgements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84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F19D3-8008-134F-BA5C-F5AB64A46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634" y="657225"/>
            <a:ext cx="8596668" cy="595471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https://www.pyimagesearch.com/2017/12/04/how-to-create-a-deep-learning-dataset-using-google-images/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https://blog.keras.io/building-powerful-image-classification-models-using-very-little-data.html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https://machinelearningmastery.com/check-point-deep-learning-models-keras/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https://machinelearningmastery.com/save-load-keras-deep-learning-models/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https://medium.com/@sidereal/cnns-architectures-lenet-alexnet-vgg-googlenet-resnet-and-more-666091488df5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https://towardsdatascience.com/understanding-and-coding-a-resnet-in-keras-446d7ff84d33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https://www.kaggle.com/suniliitb96/tutorial-keras-transfer-learning-with-resnet50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https://www.kaggle.com/pmigdal/transfer-learning-with-resnet-50-in-keras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https://towardsdatascience.com/transfer-learning-for-image-classification-using-keras-c47ccf09c8c8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https://github.com/ageitgey/face_recognition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https://karolakarlson.com/instagram-ads-cost-and-bidding/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https://www.esquire.com/lifestyle/news/a48223/celebrities-paid-ad-content-social-media/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D1E172-9356-2244-9725-E07A053D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43763" cy="657225"/>
          </a:xfrm>
        </p:spPr>
        <p:txBody>
          <a:bodyPr/>
          <a:lstStyle/>
          <a:p>
            <a:r>
              <a:rPr lang="en-US" b="1" i="1">
                <a:solidFill>
                  <a:schemeClr val="tx1"/>
                </a:solidFill>
              </a:rPr>
              <a:t>Sources: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16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9559B-A56A-9D48-82A7-A4EBF3C6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09" y="1374777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https://github.com/mzhou356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Linkedin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https://www.linkedin.com/in/mindyzhou16/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minzhou16@gmail.com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Medium: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https://www.linkedin.com/in/mindyzhou16/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B116FF-EEE3-EE45-BEFF-32D6F404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43763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Contact Info: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79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6E216DA-1D04-0A4D-8B87-0361F1D4B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" y="2897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chemeClr val="tx1"/>
                </a:solidFill>
              </a:rPr>
              <a:t>Business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FD0ABE-9DFE-C249-A4A6-A07E891F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39" y="888999"/>
            <a:ext cx="4268153" cy="2297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56225-DF12-2749-8BF5-B98C3326588E}"/>
              </a:ext>
            </a:extLst>
          </p:cNvPr>
          <p:cNvSpPr txBox="1"/>
          <p:nvPr/>
        </p:nvSpPr>
        <p:spPr>
          <a:xfrm>
            <a:off x="4690599" y="888999"/>
            <a:ext cx="460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 clicks: up to 3 dollars/click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Influencer Endorsements: up to 75,000 dollars per endorsement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4EC30-65A7-AA4F-8D09-FEB85E1B6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336" y="275351"/>
            <a:ext cx="1041249" cy="830997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13C9E958-E3D9-2D40-9755-F10F811957BC}"/>
              </a:ext>
            </a:extLst>
          </p:cNvPr>
          <p:cNvSpPr/>
          <p:nvPr/>
        </p:nvSpPr>
        <p:spPr>
          <a:xfrm>
            <a:off x="1828056" y="3249010"/>
            <a:ext cx="703384" cy="4337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BFF4E4-7C2B-5449-A652-BAF9F6567829}"/>
              </a:ext>
            </a:extLst>
          </p:cNvPr>
          <p:cNvSpPr txBox="1"/>
          <p:nvPr/>
        </p:nvSpPr>
        <p:spPr>
          <a:xfrm>
            <a:off x="2827363" y="3272307"/>
            <a:ext cx="219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IMG2RECOMMENDER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0FFDA23B-270C-9244-A579-0D115C2FF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4179" y="3727357"/>
            <a:ext cx="1851138" cy="925569"/>
          </a:xfr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43992445-658D-DB4F-910D-B2A7D82C5D06}"/>
              </a:ext>
            </a:extLst>
          </p:cNvPr>
          <p:cNvSpPr/>
          <p:nvPr/>
        </p:nvSpPr>
        <p:spPr>
          <a:xfrm>
            <a:off x="2035398" y="4754530"/>
            <a:ext cx="354109" cy="60384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41DFCA-FB4C-C949-836A-924F3B594E9E}"/>
              </a:ext>
            </a:extLst>
          </p:cNvPr>
          <p:cNvSpPr/>
          <p:nvPr/>
        </p:nvSpPr>
        <p:spPr>
          <a:xfrm>
            <a:off x="975055" y="6104707"/>
            <a:ext cx="2395257" cy="682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Targeted Ads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AEAB45-3D4E-3B45-A56F-CBA6475E5400}"/>
              </a:ext>
            </a:extLst>
          </p:cNvPr>
          <p:cNvSpPr/>
          <p:nvPr/>
        </p:nvSpPr>
        <p:spPr>
          <a:xfrm>
            <a:off x="2531440" y="5459977"/>
            <a:ext cx="2193695" cy="50902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CNN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21B13C9-EF5F-444E-8902-7D9A8A1C0B4E}"/>
              </a:ext>
            </a:extLst>
          </p:cNvPr>
          <p:cNvSpPr/>
          <p:nvPr/>
        </p:nvSpPr>
        <p:spPr>
          <a:xfrm>
            <a:off x="2531440" y="4758105"/>
            <a:ext cx="2193695" cy="5405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Product Identifier 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742EB39-53C6-594F-BA39-AF5164AC5700}"/>
              </a:ext>
            </a:extLst>
          </p:cNvPr>
          <p:cNvSpPr/>
          <p:nvPr/>
        </p:nvSpPr>
        <p:spPr>
          <a:xfrm>
            <a:off x="2035398" y="5459977"/>
            <a:ext cx="354109" cy="60384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401424-65A0-194E-A24D-DC8B242079C6}"/>
              </a:ext>
            </a:extLst>
          </p:cNvPr>
          <p:cNvSpPr/>
          <p:nvPr/>
        </p:nvSpPr>
        <p:spPr>
          <a:xfrm>
            <a:off x="4447723" y="4190141"/>
            <a:ext cx="2193695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3FA8E5C-6E7D-9440-8CA5-E87065DF182D}"/>
              </a:ext>
            </a:extLst>
          </p:cNvPr>
          <p:cNvSpPr/>
          <p:nvPr/>
        </p:nvSpPr>
        <p:spPr>
          <a:xfrm>
            <a:off x="4690599" y="3810509"/>
            <a:ext cx="1588123" cy="35662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Benefits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63CEE5-C98C-3B47-9AE5-7F43EA8CE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133" y="1991582"/>
            <a:ext cx="4479103" cy="31174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EB1F48-4BAF-7C43-941C-38D725CE513F}"/>
              </a:ext>
            </a:extLst>
          </p:cNvPr>
          <p:cNvSpPr txBox="1"/>
          <p:nvPr/>
        </p:nvSpPr>
        <p:spPr>
          <a:xfrm>
            <a:off x="7957106" y="2073946"/>
            <a:ext cx="3393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COST, DATA, CROSS SITE TRACKING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A00036-C1D2-0649-AF44-226B6A97A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133" y="5191402"/>
            <a:ext cx="2395256" cy="1539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09C3A8-66B8-1D43-A1EA-7864BD262A32}"/>
              </a:ext>
            </a:extLst>
          </p:cNvPr>
          <p:cNvSpPr txBox="1"/>
          <p:nvPr/>
        </p:nvSpPr>
        <p:spPr>
          <a:xfrm>
            <a:off x="7089448" y="4980943"/>
            <a:ext cx="20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Targeted Customers </a:t>
            </a:r>
          </a:p>
        </p:txBody>
      </p:sp>
    </p:spTree>
    <p:extLst>
      <p:ext uri="{BB962C8B-B14F-4D97-AF65-F5344CB8AC3E}">
        <p14:creationId xmlns:p14="http://schemas.microsoft.com/office/powerpoint/2010/main" val="263757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1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411A-D81C-E74E-B13E-92848C48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" y="2897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chemeClr val="tx1"/>
                </a:solidFill>
              </a:rPr>
              <a:t>This Project: Step 1 FACE2HBE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C36D6F-5F68-FF4B-AEFA-F7AC46907FF7}"/>
              </a:ext>
            </a:extLst>
          </p:cNvPr>
          <p:cNvSpPr/>
          <p:nvPr/>
        </p:nvSpPr>
        <p:spPr>
          <a:xfrm>
            <a:off x="2707974" y="1860409"/>
            <a:ext cx="1552899" cy="37898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Face Crop 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6E32127-8DA8-E144-B909-D6EF90EC7D35}"/>
              </a:ext>
            </a:extLst>
          </p:cNvPr>
          <p:cNvSpPr/>
          <p:nvPr/>
        </p:nvSpPr>
        <p:spPr>
          <a:xfrm>
            <a:off x="4816498" y="1543015"/>
            <a:ext cx="1967236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E9D3A03-67CE-0E4C-B192-EDC027CFE2F7}"/>
              </a:ext>
            </a:extLst>
          </p:cNvPr>
          <p:cNvSpPr/>
          <p:nvPr/>
        </p:nvSpPr>
        <p:spPr>
          <a:xfrm>
            <a:off x="3029627" y="4295666"/>
            <a:ext cx="843660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41852E-2B37-C84D-B7CB-14BC9E7BF555}"/>
              </a:ext>
            </a:extLst>
          </p:cNvPr>
          <p:cNvSpPr/>
          <p:nvPr/>
        </p:nvSpPr>
        <p:spPr>
          <a:xfrm>
            <a:off x="4966666" y="1857143"/>
            <a:ext cx="1552899" cy="53774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Transfer Learning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71589D-951F-8743-8AF9-4AED0E01271F}"/>
              </a:ext>
            </a:extLst>
          </p:cNvPr>
          <p:cNvGrpSpPr/>
          <p:nvPr/>
        </p:nvGrpSpPr>
        <p:grpSpPr>
          <a:xfrm>
            <a:off x="7028096" y="1043063"/>
            <a:ext cx="2276166" cy="2297802"/>
            <a:chOff x="7028096" y="1043063"/>
            <a:chExt cx="2276166" cy="22978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169B1AA-32FD-244B-A20C-415AED88A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9962" y="1880365"/>
              <a:ext cx="1384300" cy="14605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B1BA198-95D6-0C4F-B275-729B43385499}"/>
                </a:ext>
              </a:extLst>
            </p:cNvPr>
            <p:cNvGrpSpPr/>
            <p:nvPr/>
          </p:nvGrpSpPr>
          <p:grpSpPr>
            <a:xfrm>
              <a:off x="7028096" y="1043063"/>
              <a:ext cx="2181111" cy="1437577"/>
              <a:chOff x="6620822" y="849354"/>
              <a:chExt cx="2181111" cy="143757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FF843ED-7C08-8F44-A40F-1D363247A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0822" y="1056271"/>
                <a:ext cx="1071210" cy="61416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5F1EC7E-7E01-F645-8FD3-09D570812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5133" y="849354"/>
                <a:ext cx="1066800" cy="112395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7D2B635-7BDE-484D-8EDA-F394403D0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2809" y="1851235"/>
                <a:ext cx="1126434" cy="435696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E550867-141F-8844-9B63-7013935A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7" y="958032"/>
            <a:ext cx="1752600" cy="15875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DC4C291-5E8A-2647-A59F-D836DDD39000}"/>
              </a:ext>
            </a:extLst>
          </p:cNvPr>
          <p:cNvGrpSpPr/>
          <p:nvPr/>
        </p:nvGrpSpPr>
        <p:grpSpPr>
          <a:xfrm>
            <a:off x="2573273" y="985395"/>
            <a:ext cx="1699737" cy="534067"/>
            <a:chOff x="2382125" y="1022802"/>
            <a:chExt cx="1699737" cy="53406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CDEA7A5-0FA5-854C-854D-0065AF084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5207" y="1022802"/>
              <a:ext cx="426655" cy="51356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5CB3B47-43FC-894D-80DE-35CA4B293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13376" y="1080470"/>
              <a:ext cx="440365" cy="4579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E9CA355-9E31-984A-9AF4-C222D8E74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2125" y="1096056"/>
              <a:ext cx="625196" cy="44545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B65A36B-1E8E-9841-BFAE-326E0B0E8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3074" y="1043303"/>
              <a:ext cx="389065" cy="513566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A81568C-6E8A-5F43-8297-9DEB4A3C3E71}"/>
              </a:ext>
            </a:extLst>
          </p:cNvPr>
          <p:cNvSpPr txBox="1"/>
          <p:nvPr/>
        </p:nvSpPr>
        <p:spPr>
          <a:xfrm>
            <a:off x="3678754" y="2700872"/>
            <a:ext cx="333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Real Example Demonstration: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FA2AC3B-F4C0-F34D-A542-74061BDC0A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968" y="3347203"/>
            <a:ext cx="2552765" cy="2552765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6A3DFA-BB9E-CD49-9547-2C31F99555D5}"/>
              </a:ext>
            </a:extLst>
          </p:cNvPr>
          <p:cNvSpPr/>
          <p:nvPr/>
        </p:nvSpPr>
        <p:spPr>
          <a:xfrm>
            <a:off x="2694400" y="1543015"/>
            <a:ext cx="1967236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69A25DF-15AF-AE42-B4BF-BC6B67E402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836" y="3808684"/>
            <a:ext cx="1371600" cy="1460500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DD1AF286-66F1-D046-B2F2-1A157D36A8EF}"/>
              </a:ext>
            </a:extLst>
          </p:cNvPr>
          <p:cNvSpPr/>
          <p:nvPr/>
        </p:nvSpPr>
        <p:spPr>
          <a:xfrm>
            <a:off x="5388786" y="4295666"/>
            <a:ext cx="843660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B96BCBE-3DA4-204E-8D4A-7E73321134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1013" y="3311735"/>
            <a:ext cx="3352416" cy="292444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598A5DC-BAAE-3F43-A993-AFC51D38A971}"/>
              </a:ext>
            </a:extLst>
          </p:cNvPr>
          <p:cNvSpPr txBox="1"/>
          <p:nvPr/>
        </p:nvSpPr>
        <p:spPr>
          <a:xfrm>
            <a:off x="85540" y="5814937"/>
            <a:ext cx="33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Initial Image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826EE8-2308-2F49-833A-00A68E0E1832}"/>
              </a:ext>
            </a:extLst>
          </p:cNvPr>
          <p:cNvSpPr txBox="1"/>
          <p:nvPr/>
        </p:nvSpPr>
        <p:spPr>
          <a:xfrm>
            <a:off x="2944366" y="5286274"/>
            <a:ext cx="33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Face Crop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53FB0-2B81-4042-A961-57099492CD12}"/>
              </a:ext>
            </a:extLst>
          </p:cNvPr>
          <p:cNvSpPr txBox="1"/>
          <p:nvPr/>
        </p:nvSpPr>
        <p:spPr>
          <a:xfrm>
            <a:off x="6373877" y="6169981"/>
            <a:ext cx="33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Recommendation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A78F3B-422D-514D-ADF9-E3DC60184054}"/>
              </a:ext>
            </a:extLst>
          </p:cNvPr>
          <p:cNvSpPr/>
          <p:nvPr/>
        </p:nvSpPr>
        <p:spPr>
          <a:xfrm>
            <a:off x="6132299" y="3180658"/>
            <a:ext cx="3749844" cy="562581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20757D-C671-834B-971E-EDE9D802B550}"/>
              </a:ext>
            </a:extLst>
          </p:cNvPr>
          <p:cNvSpPr txBox="1"/>
          <p:nvPr/>
        </p:nvSpPr>
        <p:spPr>
          <a:xfrm>
            <a:off x="450166" y="6403587"/>
            <a:ext cx="4605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Only recommend one product per person. </a:t>
            </a:r>
          </a:p>
        </p:txBody>
      </p:sp>
    </p:spTree>
    <p:extLst>
      <p:ext uri="{BB962C8B-B14F-4D97-AF65-F5344CB8AC3E}">
        <p14:creationId xmlns:p14="http://schemas.microsoft.com/office/powerpoint/2010/main" val="379070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3" grpId="0" animBg="1"/>
      <p:bldP spid="26" grpId="0" animBg="1"/>
      <p:bldP spid="40" grpId="0"/>
      <p:bldP spid="44" grpId="0" animBg="1"/>
      <p:bldP spid="46" grpId="0"/>
      <p:bldP spid="47" grpId="0"/>
      <p:bldP spid="48" grpId="0"/>
      <p:bldP spid="49" grpId="0" animBg="1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336817-84FD-6D4E-B5CF-B7079C0B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" y="17544"/>
            <a:ext cx="8443913" cy="657225"/>
          </a:xfrm>
        </p:spPr>
        <p:txBody>
          <a:bodyPr>
            <a:no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Data Understanding and Preparation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D626F-3398-8C4B-AD97-D605ABCE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92" y="846743"/>
            <a:ext cx="2564853" cy="1304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0D9E6-0F95-BA4E-8F73-73735B0CFF61}"/>
              </a:ext>
            </a:extLst>
          </p:cNvPr>
          <p:cNvSpPr txBox="1"/>
          <p:nvPr/>
        </p:nvSpPr>
        <p:spPr>
          <a:xfrm>
            <a:off x="864582" y="1756926"/>
            <a:ext cx="1898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653 Images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8389656-F65D-E14E-A93F-C6B96BBE2755}"/>
              </a:ext>
            </a:extLst>
          </p:cNvPr>
          <p:cNvSpPr/>
          <p:nvPr/>
        </p:nvSpPr>
        <p:spPr>
          <a:xfrm>
            <a:off x="4409616" y="2305978"/>
            <a:ext cx="2113337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64FFCD-0778-284C-95E0-13777BF709D7}"/>
              </a:ext>
            </a:extLst>
          </p:cNvPr>
          <p:cNvSpPr/>
          <p:nvPr/>
        </p:nvSpPr>
        <p:spPr>
          <a:xfrm>
            <a:off x="4418807" y="1975934"/>
            <a:ext cx="1698999" cy="36718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Labeled Manually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D33DE4-D05F-C842-92A2-60B4CEA2B249}"/>
              </a:ext>
            </a:extLst>
          </p:cNvPr>
          <p:cNvGrpSpPr/>
          <p:nvPr/>
        </p:nvGrpSpPr>
        <p:grpSpPr>
          <a:xfrm>
            <a:off x="6637742" y="729603"/>
            <a:ext cx="2276166" cy="2297802"/>
            <a:chOff x="7028096" y="1043063"/>
            <a:chExt cx="2276166" cy="229780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9846E4-4B7E-2148-88F0-2C350EA38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9962" y="1880365"/>
              <a:ext cx="1384300" cy="14605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5225A48-DC2E-5D4E-A655-42049CF019AA}"/>
                </a:ext>
              </a:extLst>
            </p:cNvPr>
            <p:cNvGrpSpPr/>
            <p:nvPr/>
          </p:nvGrpSpPr>
          <p:grpSpPr>
            <a:xfrm>
              <a:off x="7028096" y="1043063"/>
              <a:ext cx="2181111" cy="1437577"/>
              <a:chOff x="6620822" y="849354"/>
              <a:chExt cx="2181111" cy="143757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49F7C7D-EA41-E04A-AE48-1D1A8F824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0822" y="1056271"/>
                <a:ext cx="1071210" cy="61416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92CF879-DE5A-E64B-82E1-FA71EFAC2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5133" y="849354"/>
                <a:ext cx="1066800" cy="112395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208ECEE-26FD-0743-BFB1-484406AEB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809" y="1851235"/>
                <a:ext cx="1126434" cy="435696"/>
              </a:xfrm>
              <a:prstGeom prst="rect">
                <a:avLst/>
              </a:prstGeom>
            </p:spPr>
          </p:pic>
        </p:grp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84B90FE-D143-4644-9C07-59D44B3C979C}"/>
              </a:ext>
            </a:extLst>
          </p:cNvPr>
          <p:cNvSpPr/>
          <p:nvPr/>
        </p:nvSpPr>
        <p:spPr>
          <a:xfrm>
            <a:off x="4402057" y="2606889"/>
            <a:ext cx="1752600" cy="36718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Cropped Manually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678A11-289C-0D47-ABF5-085C8FF7F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807" y="2129700"/>
            <a:ext cx="1752600" cy="15875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E309589-4EFF-4F42-BCCF-9FB7F8551245}"/>
              </a:ext>
            </a:extLst>
          </p:cNvPr>
          <p:cNvGrpSpPr/>
          <p:nvPr/>
        </p:nvGrpSpPr>
        <p:grpSpPr>
          <a:xfrm>
            <a:off x="6996294" y="2923450"/>
            <a:ext cx="1699737" cy="534067"/>
            <a:chOff x="2382125" y="1022802"/>
            <a:chExt cx="1699737" cy="53406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C312B8C-1A4A-F043-95E7-8AE0609B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5207" y="1022802"/>
              <a:ext cx="426655" cy="51356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37A16F3-3A0F-7344-B088-381AA223A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3376" y="1080470"/>
              <a:ext cx="440365" cy="45798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7BA5728-4138-C041-9BFA-EBA2CD72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82125" y="1096056"/>
              <a:ext cx="625196" cy="44545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C915130-E85E-974D-9CA4-73FA188E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3074" y="1043303"/>
              <a:ext cx="389065" cy="513566"/>
            </a:xfrm>
            <a:prstGeom prst="rect">
              <a:avLst/>
            </a:prstGeom>
          </p:spPr>
        </p:pic>
      </p:grpSp>
      <p:sp>
        <p:nvSpPr>
          <p:cNvPr id="38" name="Down Arrow 37">
            <a:extLst>
              <a:ext uri="{FF2B5EF4-FFF2-40B4-BE49-F238E27FC236}">
                <a16:creationId xmlns:a16="http://schemas.microsoft.com/office/drawing/2014/main" id="{B72254FE-8838-C44D-BE84-424EF3B58352}"/>
              </a:ext>
            </a:extLst>
          </p:cNvPr>
          <p:cNvSpPr/>
          <p:nvPr/>
        </p:nvSpPr>
        <p:spPr>
          <a:xfrm>
            <a:off x="4697996" y="2996704"/>
            <a:ext cx="372485" cy="12038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310E695-428F-6C4A-B851-7A186B83D1CA}"/>
              </a:ext>
            </a:extLst>
          </p:cNvPr>
          <p:cNvSpPr/>
          <p:nvPr/>
        </p:nvSpPr>
        <p:spPr>
          <a:xfrm>
            <a:off x="5057736" y="3180233"/>
            <a:ext cx="1909118" cy="80688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Convert to Pandas Data Frame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4DEF188-5E48-8048-8FBA-7C5A93F1D3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4314" y="4286700"/>
            <a:ext cx="3531622" cy="2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  <p:bldP spid="3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71C0-17A2-9A48-AEF2-46F0A93E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43"/>
            <a:ext cx="6572250" cy="657225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Modeling and Application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DFED0F-6A9A-A946-B349-515863F3B748}"/>
              </a:ext>
            </a:extLst>
          </p:cNvPr>
          <p:cNvCxnSpPr/>
          <p:nvPr/>
        </p:nvCxnSpPr>
        <p:spPr>
          <a:xfrm>
            <a:off x="2952525" y="994606"/>
            <a:ext cx="0" cy="1378745"/>
          </a:xfrm>
          <a:prstGeom prst="straightConnector1">
            <a:avLst/>
          </a:prstGeom>
          <a:ln w="254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97D0E1-94E7-3542-A2BF-5B78863F5B41}"/>
              </a:ext>
            </a:extLst>
          </p:cNvPr>
          <p:cNvSpPr txBox="1"/>
          <p:nvPr/>
        </p:nvSpPr>
        <p:spPr>
          <a:xfrm>
            <a:off x="3017248" y="1081608"/>
            <a:ext cx="925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Base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0C68BA-742A-E94E-BBCD-83875EE5591C}"/>
              </a:ext>
            </a:extLst>
          </p:cNvPr>
          <p:cNvGrpSpPr/>
          <p:nvPr/>
        </p:nvGrpSpPr>
        <p:grpSpPr>
          <a:xfrm>
            <a:off x="265539" y="937293"/>
            <a:ext cx="2554774" cy="1623864"/>
            <a:chOff x="265539" y="780087"/>
            <a:chExt cx="2554774" cy="16238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5E8A5B-A558-0D44-8048-C076953B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290" y="1518126"/>
              <a:ext cx="2214562" cy="885825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D476F47-36BB-FE45-834B-58652C1C8A9E}"/>
                </a:ext>
              </a:extLst>
            </p:cNvPr>
            <p:cNvSpPr/>
            <p:nvPr/>
          </p:nvSpPr>
          <p:spPr>
            <a:xfrm>
              <a:off x="1520151" y="1208583"/>
              <a:ext cx="1300161" cy="384284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/>
                <a:t>ResNet50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37D75A0-FE7C-014E-9060-1DDEDEB0CC20}"/>
                </a:ext>
              </a:extLst>
            </p:cNvPr>
            <p:cNvSpPr/>
            <p:nvPr/>
          </p:nvSpPr>
          <p:spPr>
            <a:xfrm>
              <a:off x="265539" y="1203608"/>
              <a:ext cx="1300162" cy="384284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/>
                <a:t>VGG16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E750A89-B6D5-0B4A-BFDC-4C8554202047}"/>
                </a:ext>
              </a:extLst>
            </p:cNvPr>
            <p:cNvSpPr/>
            <p:nvPr/>
          </p:nvSpPr>
          <p:spPr>
            <a:xfrm>
              <a:off x="272830" y="780087"/>
              <a:ext cx="2547483" cy="51178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/>
                <a:t>Transfer Learning 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D709937-E8B2-8844-87F4-B98D8F331A8A}"/>
              </a:ext>
            </a:extLst>
          </p:cNvPr>
          <p:cNvSpPr/>
          <p:nvPr/>
        </p:nvSpPr>
        <p:spPr>
          <a:xfrm>
            <a:off x="3874519" y="1138759"/>
            <a:ext cx="2133647" cy="5838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One Versus Rest </a:t>
            </a:r>
          </a:p>
          <a:p>
            <a:pPr algn="ctr"/>
            <a:r>
              <a:rPr lang="en-US" sz="1400" b="1" i="1" dirty="0"/>
              <a:t>multi-classification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B3B05055-79AD-C64D-BAD3-FE23F03C8BF9}"/>
              </a:ext>
            </a:extLst>
          </p:cNvPr>
          <p:cNvSpPr/>
          <p:nvPr/>
        </p:nvSpPr>
        <p:spPr>
          <a:xfrm>
            <a:off x="3435074" y="4557157"/>
            <a:ext cx="2497326" cy="367181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E04BEB5-FBC7-E34E-8EB8-7ECAB50FA8BA}"/>
              </a:ext>
            </a:extLst>
          </p:cNvPr>
          <p:cNvSpPr/>
          <p:nvPr/>
        </p:nvSpPr>
        <p:spPr>
          <a:xfrm>
            <a:off x="7824756" y="3390842"/>
            <a:ext cx="371110" cy="8743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0E5FDB5-BB27-9344-B377-A197461F5253}"/>
              </a:ext>
            </a:extLst>
          </p:cNvPr>
          <p:cNvSpPr/>
          <p:nvPr/>
        </p:nvSpPr>
        <p:spPr>
          <a:xfrm>
            <a:off x="3692680" y="1750073"/>
            <a:ext cx="2497326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BE294E0-8F19-D540-B122-62035488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52" y="12388"/>
            <a:ext cx="1228923" cy="12965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A67C01-52D5-C74D-B8B3-D493FC77A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547" y="1302578"/>
            <a:ext cx="928304" cy="5322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84CB21-82A9-DD46-BE38-9E772F04A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902" y="2093409"/>
            <a:ext cx="875897" cy="9228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3FD1088-B0E7-6F42-8685-26B112D34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518" y="1414978"/>
            <a:ext cx="928304" cy="3590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54A85F-DBCA-1D4A-A3F4-105248376103}"/>
              </a:ext>
            </a:extLst>
          </p:cNvPr>
          <p:cNvSpPr txBox="1"/>
          <p:nvPr/>
        </p:nvSpPr>
        <p:spPr>
          <a:xfrm>
            <a:off x="6960488" y="974216"/>
            <a:ext cx="203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hat versus no hat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FCA416-2686-4148-B478-6B5B204A29E7}"/>
              </a:ext>
            </a:extLst>
          </p:cNvPr>
          <p:cNvSpPr txBox="1"/>
          <p:nvPr/>
        </p:nvSpPr>
        <p:spPr>
          <a:xfrm>
            <a:off x="6533990" y="1812314"/>
            <a:ext cx="2894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eyewear versus no eyewear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DA99C-2D4C-DF48-9F61-496C8D8C7187}"/>
              </a:ext>
            </a:extLst>
          </p:cNvPr>
          <p:cNvSpPr txBox="1"/>
          <p:nvPr/>
        </p:nvSpPr>
        <p:spPr>
          <a:xfrm>
            <a:off x="6930866" y="3052288"/>
            <a:ext cx="2654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beard versus no beard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95AA33-5104-A747-97F5-CE0EC7BF436C}"/>
              </a:ext>
            </a:extLst>
          </p:cNvPr>
          <p:cNvGrpSpPr/>
          <p:nvPr/>
        </p:nvGrpSpPr>
        <p:grpSpPr>
          <a:xfrm>
            <a:off x="6296079" y="4286094"/>
            <a:ext cx="3414176" cy="638244"/>
            <a:chOff x="5551457" y="5093703"/>
            <a:chExt cx="3414176" cy="63824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6236704-B94D-144B-8555-F4BB11F40415}"/>
                </a:ext>
              </a:extLst>
            </p:cNvPr>
            <p:cNvSpPr/>
            <p:nvPr/>
          </p:nvSpPr>
          <p:spPr>
            <a:xfrm>
              <a:off x="5551457" y="5093703"/>
              <a:ext cx="1699944" cy="62553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/>
            </a:p>
            <a:p>
              <a:pPr algn="ctr"/>
              <a:r>
                <a:rPr lang="en-US" sz="1400" b="1" i="1" dirty="0"/>
                <a:t>3 classifiers for VGG16</a:t>
              </a:r>
            </a:p>
            <a:p>
              <a:pPr algn="ctr"/>
              <a:endParaRPr lang="en-US" b="1" i="1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2210A13-8192-1A40-B35A-16D8C3C3A634}"/>
                </a:ext>
              </a:extLst>
            </p:cNvPr>
            <p:cNvSpPr/>
            <p:nvPr/>
          </p:nvSpPr>
          <p:spPr>
            <a:xfrm>
              <a:off x="7265689" y="5106409"/>
              <a:ext cx="1699944" cy="62553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/>
            </a:p>
            <a:p>
              <a:pPr algn="ctr"/>
              <a:r>
                <a:rPr lang="en-US" sz="1400" b="1" i="1" dirty="0"/>
                <a:t>3 classifiers for ResNet50</a:t>
              </a:r>
            </a:p>
            <a:p>
              <a:pPr algn="ctr"/>
              <a:endParaRPr lang="en-US" b="1" i="1" dirty="0"/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24A2C65-898B-4D4F-8A84-0964C05BD116}"/>
              </a:ext>
            </a:extLst>
          </p:cNvPr>
          <p:cNvSpPr/>
          <p:nvPr/>
        </p:nvSpPr>
        <p:spPr>
          <a:xfrm>
            <a:off x="702446" y="5971230"/>
            <a:ext cx="2133647" cy="5838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Average Predictions for Each Label 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4C99B66-CABA-1849-8D21-1E5380B86EFD}"/>
              </a:ext>
            </a:extLst>
          </p:cNvPr>
          <p:cNvSpPr/>
          <p:nvPr/>
        </p:nvSpPr>
        <p:spPr>
          <a:xfrm>
            <a:off x="595354" y="4337585"/>
            <a:ext cx="2302070" cy="47964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Model Predictions</a:t>
            </a:r>
          </a:p>
          <a:p>
            <a:pPr algn="ctr"/>
            <a:r>
              <a:rPr lang="en-US" sz="1400" b="1" i="1" dirty="0"/>
              <a:t>Using All Models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130189-9399-EC48-A2AB-0C6A601E8567}"/>
              </a:ext>
            </a:extLst>
          </p:cNvPr>
          <p:cNvGrpSpPr/>
          <p:nvPr/>
        </p:nvGrpSpPr>
        <p:grpSpPr>
          <a:xfrm>
            <a:off x="498616" y="3241320"/>
            <a:ext cx="2547479" cy="975099"/>
            <a:chOff x="2382125" y="1022802"/>
            <a:chExt cx="1699737" cy="53406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2FEA682-9FCC-9A46-A201-4915488C5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5207" y="1022802"/>
              <a:ext cx="426655" cy="51356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FB7F0B2-C13B-BC48-AEB9-422B4622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13376" y="1080470"/>
              <a:ext cx="440365" cy="45798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EB21545-821A-EC4D-A081-9306AEEF9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2125" y="1096056"/>
              <a:ext cx="625196" cy="44545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DB5165-5ED3-5349-A781-9A04825A6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3074" y="1043303"/>
              <a:ext cx="389065" cy="513566"/>
            </a:xfrm>
            <a:prstGeom prst="rect">
              <a:avLst/>
            </a:prstGeom>
          </p:spPr>
        </p:pic>
      </p:grpSp>
      <p:sp>
        <p:nvSpPr>
          <p:cNvPr id="47" name="Down Arrow 46">
            <a:extLst>
              <a:ext uri="{FF2B5EF4-FFF2-40B4-BE49-F238E27FC236}">
                <a16:creationId xmlns:a16="http://schemas.microsoft.com/office/drawing/2014/main" id="{8FB51B1A-108C-CE41-B799-9911680A6CFF}"/>
              </a:ext>
            </a:extLst>
          </p:cNvPr>
          <p:cNvSpPr/>
          <p:nvPr/>
        </p:nvSpPr>
        <p:spPr>
          <a:xfrm>
            <a:off x="1583715" y="4973529"/>
            <a:ext cx="371110" cy="8743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1DDE7E5-DAFE-3D48-A0B3-16CDE2D4D0EE}"/>
              </a:ext>
            </a:extLst>
          </p:cNvPr>
          <p:cNvSpPr/>
          <p:nvPr/>
        </p:nvSpPr>
        <p:spPr>
          <a:xfrm>
            <a:off x="3715487" y="3870582"/>
            <a:ext cx="2133647" cy="5838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Save 6 best models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044B2234-35F2-8641-B244-04F6777B2536}"/>
              </a:ext>
            </a:extLst>
          </p:cNvPr>
          <p:cNvSpPr/>
          <p:nvPr/>
        </p:nvSpPr>
        <p:spPr>
          <a:xfrm>
            <a:off x="3046095" y="6024160"/>
            <a:ext cx="1740218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A3C683-E3BC-AA4F-BF53-6D0BE63CA335}"/>
              </a:ext>
            </a:extLst>
          </p:cNvPr>
          <p:cNvSpPr/>
          <p:nvPr/>
        </p:nvSpPr>
        <p:spPr>
          <a:xfrm>
            <a:off x="4922078" y="5726586"/>
            <a:ext cx="2367157" cy="8989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Pick the label with the highest average prediction rate</a:t>
            </a:r>
            <a:endParaRPr lang="en-US" b="1" i="1" dirty="0"/>
          </a:p>
          <a:p>
            <a:pPr algn="ctr"/>
            <a:endParaRPr lang="en-US" b="1" i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789C8B6-78E9-D340-8CD5-BA32862E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332" y="4981168"/>
            <a:ext cx="895743" cy="94505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E49FFB8-31DF-1445-943D-615C10956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54" y="5741575"/>
            <a:ext cx="671785" cy="3851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F57BD1-7CD2-434D-B254-D0196CCC9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555" y="5796297"/>
            <a:ext cx="671784" cy="2598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66E6D82-1573-BF4D-A194-77D38BE6D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735" y="6127426"/>
            <a:ext cx="671784" cy="7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2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36" grpId="0" animBg="1"/>
      <p:bldP spid="47" grpId="0" animBg="1"/>
      <p:bldP spid="49" grpId="0" animBg="1"/>
      <p:bldP spid="50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C2B26-D053-9346-B809-E60B0A83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86750" cy="657225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Model Evaluation Results: ROC and AUC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D82B7-903E-A745-8B77-0A24442A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52" y="910430"/>
            <a:ext cx="3883346" cy="2740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61F41-DD0E-2F4D-8535-82D95A6B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1" y="910430"/>
            <a:ext cx="3883346" cy="2740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B1447-4E6A-2146-B89A-170491914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798" y="910430"/>
            <a:ext cx="3883346" cy="2740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6D0D9D-BE4B-1049-9E1B-8FF990868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31" y="3903661"/>
            <a:ext cx="3883346" cy="2740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3D6C0-CD49-7D45-8FC1-A6BA492C5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977" y="3903661"/>
            <a:ext cx="3883346" cy="2740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D9A00-572F-994D-AAAD-A03F358EB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4798" y="3903661"/>
            <a:ext cx="3883346" cy="274002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2E2536-2EC0-324A-8B6D-26793E06E26A}"/>
              </a:ext>
            </a:extLst>
          </p:cNvPr>
          <p:cNvSpPr/>
          <p:nvPr/>
        </p:nvSpPr>
        <p:spPr>
          <a:xfrm>
            <a:off x="1013365" y="1354821"/>
            <a:ext cx="1300162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VGG16 Hat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849D94-93A7-8545-BEC6-D7501F33C211}"/>
              </a:ext>
            </a:extLst>
          </p:cNvPr>
          <p:cNvSpPr/>
          <p:nvPr/>
        </p:nvSpPr>
        <p:spPr>
          <a:xfrm>
            <a:off x="4823939" y="1337247"/>
            <a:ext cx="1576388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VGG16 Beard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AB9146-19F0-C141-B96F-D47CAC7A4B81}"/>
              </a:ext>
            </a:extLst>
          </p:cNvPr>
          <p:cNvSpPr/>
          <p:nvPr/>
        </p:nvSpPr>
        <p:spPr>
          <a:xfrm>
            <a:off x="8626457" y="1354821"/>
            <a:ext cx="1726796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VGG16 Eyewear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745E44-08D2-D94C-9142-CF298BD1D53A}"/>
              </a:ext>
            </a:extLst>
          </p:cNvPr>
          <p:cNvSpPr/>
          <p:nvPr/>
        </p:nvSpPr>
        <p:spPr>
          <a:xfrm>
            <a:off x="1013365" y="4494045"/>
            <a:ext cx="1512483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ResNet50 Hat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DDF0180-1EDE-C84F-957F-F1425C5E1A0B}"/>
              </a:ext>
            </a:extLst>
          </p:cNvPr>
          <p:cNvSpPr/>
          <p:nvPr/>
        </p:nvSpPr>
        <p:spPr>
          <a:xfrm>
            <a:off x="8509859" y="4494045"/>
            <a:ext cx="1912534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ResNet50 Eyewear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1955F3-88FD-D14F-AAFC-B5EF98FE29AA}"/>
              </a:ext>
            </a:extLst>
          </p:cNvPr>
          <p:cNvSpPr/>
          <p:nvPr/>
        </p:nvSpPr>
        <p:spPr>
          <a:xfrm>
            <a:off x="4797746" y="4494045"/>
            <a:ext cx="1628774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ResNet50 Beard </a:t>
            </a:r>
          </a:p>
        </p:txBody>
      </p:sp>
    </p:spTree>
    <p:extLst>
      <p:ext uri="{BB962C8B-B14F-4D97-AF65-F5344CB8AC3E}">
        <p14:creationId xmlns:p14="http://schemas.microsoft.com/office/powerpoint/2010/main" val="13138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39C595-A049-C24E-BBDA-90EDFF67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4" y="185737"/>
            <a:ext cx="5772150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Deployment/demo: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9E60C-9AE1-394E-9DBE-5FF11E8C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1" y="899993"/>
            <a:ext cx="2001067" cy="124791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AC24F97-2905-0D40-A8E4-CA00005EC2A9}"/>
              </a:ext>
            </a:extLst>
          </p:cNvPr>
          <p:cNvGrpSpPr/>
          <p:nvPr/>
        </p:nvGrpSpPr>
        <p:grpSpPr>
          <a:xfrm>
            <a:off x="3637943" y="1322499"/>
            <a:ext cx="3424799" cy="2503121"/>
            <a:chOff x="3541978" y="2746331"/>
            <a:chExt cx="3791450" cy="2867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BC6D1E-0A92-1048-9932-8F400A258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0446" y="2746332"/>
              <a:ext cx="1425554" cy="14844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E9707D-4907-BA44-8BD3-C66C6B8E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1979" y="2746332"/>
              <a:ext cx="1418689" cy="1477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BB0A2E-EA13-A340-80B0-932FA4816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1978" y="4107654"/>
              <a:ext cx="1418689" cy="14773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DCB78B-EEDC-4B43-AA51-ED3B3F135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6245" y="2746331"/>
              <a:ext cx="1425554" cy="14722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47F13E-2062-9B4A-A79A-B5A978C15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361" y="4050531"/>
              <a:ext cx="1485724" cy="15344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67DDD-7123-B54A-BC7E-AA3B1412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9882" y="4079092"/>
              <a:ext cx="1473546" cy="153443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4861FB-A450-B540-BEFD-07352BDA01DA}"/>
              </a:ext>
            </a:extLst>
          </p:cNvPr>
          <p:cNvGrpSpPr/>
          <p:nvPr/>
        </p:nvGrpSpPr>
        <p:grpSpPr>
          <a:xfrm>
            <a:off x="257358" y="2321440"/>
            <a:ext cx="2626354" cy="2689547"/>
            <a:chOff x="537322" y="2930502"/>
            <a:chExt cx="2925733" cy="30517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BFB801-2C5D-894C-AE07-0AB58DF5F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322" y="2930503"/>
              <a:ext cx="1562489" cy="14722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5F1633-F15B-6641-AAA1-A7F6228B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12723" y="2930502"/>
              <a:ext cx="1349510" cy="14844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8E8C15-BB08-7847-8B3A-77C59DCFE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501" y="4440493"/>
              <a:ext cx="1342625" cy="150075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A22FA3C-C9DA-214F-85FD-FC470711E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20430" y="4459392"/>
              <a:ext cx="1342625" cy="1522843"/>
            </a:xfrm>
            <a:prstGeom prst="rect">
              <a:avLst/>
            </a:prstGeom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9C5FDA8-A246-D649-A630-E3A25015F96C}"/>
              </a:ext>
            </a:extLst>
          </p:cNvPr>
          <p:cNvSpPr/>
          <p:nvPr/>
        </p:nvSpPr>
        <p:spPr>
          <a:xfrm>
            <a:off x="3045136" y="2064270"/>
            <a:ext cx="524317" cy="3833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063978D-A852-6F49-BFE5-EFA101DF053D}"/>
              </a:ext>
            </a:extLst>
          </p:cNvPr>
          <p:cNvSpPr/>
          <p:nvPr/>
        </p:nvSpPr>
        <p:spPr>
          <a:xfrm>
            <a:off x="7127820" y="2064269"/>
            <a:ext cx="524317" cy="38330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FBF509B-2149-2A49-8065-0C9CA80E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104" y="4339932"/>
            <a:ext cx="4774786" cy="186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Blog Post: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https://medium.com/data-science-blogs/deep-learning-for-social-media-marketing-7c197f0c729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Local program: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https://github.com/mzhou356/img2recommender/blob/master/python_files/product_recommender.py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52D649-AD8E-664B-83ED-500AA8C1B4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563" y="811297"/>
            <a:ext cx="4218139" cy="36796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E1C382D-ADF7-9F49-80E0-C1107643F0E4}"/>
              </a:ext>
            </a:extLst>
          </p:cNvPr>
          <p:cNvSpPr/>
          <p:nvPr/>
        </p:nvSpPr>
        <p:spPr>
          <a:xfrm>
            <a:off x="7034171" y="628594"/>
            <a:ext cx="4653004" cy="665330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8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6FF700-0923-8648-965D-A8A2C40E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4" y="28575"/>
            <a:ext cx="3429000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Future Plans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7CA846-5D8C-D842-B549-CF351E27A66B}"/>
              </a:ext>
            </a:extLst>
          </p:cNvPr>
          <p:cNvSpPr/>
          <p:nvPr/>
        </p:nvSpPr>
        <p:spPr>
          <a:xfrm>
            <a:off x="1085889" y="5293660"/>
            <a:ext cx="2047830" cy="79798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sz="1400" b="1" i="1" dirty="0"/>
          </a:p>
          <a:p>
            <a:pPr algn="ctr"/>
            <a:endParaRPr lang="en-US" sz="1400" b="1" i="1" dirty="0"/>
          </a:p>
          <a:p>
            <a:pPr algn="ctr"/>
            <a:r>
              <a:rPr lang="en-US" sz="1400" b="1" i="1" dirty="0"/>
              <a:t>Train more layers</a:t>
            </a:r>
          </a:p>
          <a:p>
            <a:pPr algn="ctr"/>
            <a:r>
              <a:rPr lang="en-US" sz="1400" b="1" i="1" dirty="0"/>
              <a:t>Transfer Learning to CNN</a:t>
            </a:r>
          </a:p>
          <a:p>
            <a:pPr algn="ctr"/>
            <a:endParaRPr lang="en-US" sz="1600" b="1" i="1" dirty="0"/>
          </a:p>
          <a:p>
            <a:pPr algn="ctr"/>
            <a:endParaRPr lang="en-US" sz="1600" b="1" i="1" dirty="0"/>
          </a:p>
          <a:p>
            <a:pPr algn="ctr"/>
            <a:endParaRPr lang="en-US" b="1" i="1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C3C2237-04B5-B646-8A7A-346B1A3B3D90}"/>
              </a:ext>
            </a:extLst>
          </p:cNvPr>
          <p:cNvSpPr/>
          <p:nvPr/>
        </p:nvSpPr>
        <p:spPr>
          <a:xfrm>
            <a:off x="2074951" y="4736171"/>
            <a:ext cx="382499" cy="501851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20EE23-B18D-CD4E-BEC3-95476B84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235" y="4088671"/>
            <a:ext cx="2498480" cy="249848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5BC6E06-2D3E-3B40-AAE2-6C83D5FF8818}"/>
              </a:ext>
            </a:extLst>
          </p:cNvPr>
          <p:cNvGrpSpPr/>
          <p:nvPr/>
        </p:nvGrpSpPr>
        <p:grpSpPr>
          <a:xfrm>
            <a:off x="4903295" y="2912028"/>
            <a:ext cx="585948" cy="516195"/>
            <a:chOff x="2197420" y="4629150"/>
            <a:chExt cx="832675" cy="82325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D03148-F2BB-E94B-AAD2-9BFDF67D2304}"/>
                </a:ext>
              </a:extLst>
            </p:cNvPr>
            <p:cNvCxnSpPr>
              <a:cxnSpLocks/>
            </p:cNvCxnSpPr>
            <p:nvPr/>
          </p:nvCxnSpPr>
          <p:spPr>
            <a:xfrm>
              <a:off x="2197420" y="5004439"/>
              <a:ext cx="832675" cy="0"/>
            </a:xfrm>
            <a:prstGeom prst="line">
              <a:avLst/>
            </a:prstGeom>
            <a:ln w="203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51F4B2-7F92-774C-9DBF-1BB30CEFEEAA}"/>
                </a:ext>
              </a:extLst>
            </p:cNvPr>
            <p:cNvCxnSpPr>
              <a:cxnSpLocks/>
            </p:cNvCxnSpPr>
            <p:nvPr/>
          </p:nvCxnSpPr>
          <p:spPr>
            <a:xfrm>
              <a:off x="2613758" y="4629150"/>
              <a:ext cx="0" cy="823253"/>
            </a:xfrm>
            <a:prstGeom prst="line">
              <a:avLst/>
            </a:prstGeom>
            <a:ln w="203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57A39023-5339-5346-A55C-A8145CE91322}"/>
              </a:ext>
            </a:extLst>
          </p:cNvPr>
          <p:cNvSpPr/>
          <p:nvPr/>
        </p:nvSpPr>
        <p:spPr>
          <a:xfrm>
            <a:off x="819145" y="794283"/>
            <a:ext cx="2314574" cy="6572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FACE2HBE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A11EA7-B3FC-6F43-B29E-1B6BA46AA179}"/>
              </a:ext>
            </a:extLst>
          </p:cNvPr>
          <p:cNvSpPr/>
          <p:nvPr/>
        </p:nvSpPr>
        <p:spPr>
          <a:xfrm>
            <a:off x="1771065" y="3021336"/>
            <a:ext cx="1362654" cy="5186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r>
              <a:rPr lang="en-US" sz="1600" b="1" i="1" dirty="0"/>
              <a:t> </a:t>
            </a:r>
            <a:r>
              <a:rPr lang="en-US" sz="1200" b="1" i="1" dirty="0"/>
              <a:t>learning rate, momentum,</a:t>
            </a:r>
          </a:p>
          <a:p>
            <a:pPr algn="ctr"/>
            <a:endParaRPr lang="en-US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95E04-FD7E-8A44-91F9-5E669FFD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4" y="1619977"/>
            <a:ext cx="2047830" cy="1223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7AEC0-8BB3-AB48-84D2-05B450C7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5" y="2912028"/>
            <a:ext cx="1418490" cy="16438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796202-49FD-F84D-B703-04B88C461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562" y="3678563"/>
            <a:ext cx="1027870" cy="931042"/>
          </a:xfrm>
          <a:prstGeom prst="rect">
            <a:avLst/>
          </a:prstGeom>
        </p:spPr>
      </p:pic>
      <p:sp>
        <p:nvSpPr>
          <p:cNvPr id="17" name="Up Arrow 16">
            <a:extLst>
              <a:ext uri="{FF2B5EF4-FFF2-40B4-BE49-F238E27FC236}">
                <a16:creationId xmlns:a16="http://schemas.microsoft.com/office/drawing/2014/main" id="{78D950FA-8DBD-3F44-8B6C-6C2F6B2A75C0}"/>
              </a:ext>
            </a:extLst>
          </p:cNvPr>
          <p:cNvSpPr/>
          <p:nvPr/>
        </p:nvSpPr>
        <p:spPr>
          <a:xfrm>
            <a:off x="1770545" y="3623150"/>
            <a:ext cx="272858" cy="931042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65CDD5F-F043-954B-8950-217671DAB9D3}"/>
              </a:ext>
            </a:extLst>
          </p:cNvPr>
          <p:cNvSpPr/>
          <p:nvPr/>
        </p:nvSpPr>
        <p:spPr>
          <a:xfrm>
            <a:off x="3272683" y="3606354"/>
            <a:ext cx="2022612" cy="5161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More Complex CNN Model</a:t>
            </a:r>
            <a:endParaRPr lang="en-US" sz="1600" b="1" i="1" dirty="0"/>
          </a:p>
          <a:p>
            <a:pPr algn="ctr"/>
            <a:endParaRPr lang="en-US" b="1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D31BE-3F4D-E349-BB1F-D1C85B735A31}"/>
              </a:ext>
            </a:extLst>
          </p:cNvPr>
          <p:cNvCxnSpPr>
            <a:cxnSpLocks/>
          </p:cNvCxnSpPr>
          <p:nvPr/>
        </p:nvCxnSpPr>
        <p:spPr>
          <a:xfrm flipV="1">
            <a:off x="3444118" y="2443163"/>
            <a:ext cx="1213607" cy="985838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37B0021-CB87-3D44-8AD5-4D4096F4E37E}"/>
              </a:ext>
            </a:extLst>
          </p:cNvPr>
          <p:cNvSpPr/>
          <p:nvPr/>
        </p:nvSpPr>
        <p:spPr>
          <a:xfrm>
            <a:off x="5522663" y="794283"/>
            <a:ext cx="3071817" cy="6572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IMG2RECOMMENDER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D01F4A0B-07FA-3545-A1A1-CABDB909C121}"/>
              </a:ext>
            </a:extLst>
          </p:cNvPr>
          <p:cNvSpPr/>
          <p:nvPr/>
        </p:nvSpPr>
        <p:spPr>
          <a:xfrm>
            <a:off x="6881717" y="3148225"/>
            <a:ext cx="490728" cy="84209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2ED31EA-02B2-3B48-8ECF-E05105988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172" y="1617515"/>
            <a:ext cx="1422400" cy="142240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CEE2BE8-24A8-9F4F-8CBD-A3E5BBDAF799}"/>
              </a:ext>
            </a:extLst>
          </p:cNvPr>
          <p:cNvSpPr/>
          <p:nvPr/>
        </p:nvSpPr>
        <p:spPr>
          <a:xfrm>
            <a:off x="6625734" y="1843386"/>
            <a:ext cx="2062163" cy="6572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sz="1400" b="1" i="1" dirty="0"/>
          </a:p>
          <a:p>
            <a:pPr algn="ctr"/>
            <a:endParaRPr lang="en-US" sz="1400" b="1" i="1" dirty="0"/>
          </a:p>
          <a:p>
            <a:pPr algn="ctr"/>
            <a:r>
              <a:rPr lang="en-US" sz="1400" b="1" i="1" dirty="0"/>
              <a:t>Product or Person</a:t>
            </a:r>
          </a:p>
          <a:p>
            <a:pPr algn="ctr"/>
            <a:r>
              <a:rPr lang="en-US" sz="1400" b="1" i="1" dirty="0"/>
              <a:t>Identifier</a:t>
            </a:r>
          </a:p>
          <a:p>
            <a:pPr algn="ctr"/>
            <a:endParaRPr lang="en-US" sz="1600" b="1" i="1" dirty="0"/>
          </a:p>
          <a:p>
            <a:pPr algn="ctr"/>
            <a:endParaRPr lang="en-US" sz="1600" b="1" i="1" dirty="0"/>
          </a:p>
          <a:p>
            <a:pPr algn="ctr"/>
            <a:endParaRPr lang="en-US" b="1" i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83E0343-611A-7845-B1FE-D5AEEB2F6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7372" y="4554192"/>
            <a:ext cx="1280343" cy="1223579"/>
          </a:xfrm>
          <a:prstGeom prst="rect">
            <a:avLst/>
          </a:prstGeom>
        </p:spPr>
      </p:pic>
      <p:sp>
        <p:nvSpPr>
          <p:cNvPr id="37" name="Up Arrow 36">
            <a:extLst>
              <a:ext uri="{FF2B5EF4-FFF2-40B4-BE49-F238E27FC236}">
                <a16:creationId xmlns:a16="http://schemas.microsoft.com/office/drawing/2014/main" id="{E9C1AFE6-5104-A14C-AD1B-0811826F73F7}"/>
              </a:ext>
            </a:extLst>
          </p:cNvPr>
          <p:cNvSpPr/>
          <p:nvPr/>
        </p:nvSpPr>
        <p:spPr>
          <a:xfrm>
            <a:off x="3244370" y="4719567"/>
            <a:ext cx="272858" cy="931042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4BE6AD2-AB0A-E64D-BF75-993AAECE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664" y="3100387"/>
            <a:ext cx="5772150" cy="657225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048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2597</TotalTime>
  <Words>462</Words>
  <Application>Microsoft Macintosh PowerPoint</Application>
  <PresentationFormat>Widescreen</PresentationFormat>
  <Paragraphs>110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IMG2RECOMMENDER</vt:lpstr>
      <vt:lpstr>Business Understanding</vt:lpstr>
      <vt:lpstr>This Project: Step 1 FACE2HBE</vt:lpstr>
      <vt:lpstr>Data Understanding and Preparation </vt:lpstr>
      <vt:lpstr>Modeling and Application</vt:lpstr>
      <vt:lpstr>Model Evaluation Results: ROC and AUC</vt:lpstr>
      <vt:lpstr>Deployment/demo:</vt:lpstr>
      <vt:lpstr>Future Plans</vt:lpstr>
      <vt:lpstr>Questions?</vt:lpstr>
      <vt:lpstr>Acknowledgements</vt:lpstr>
      <vt:lpstr>Sources: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IMG2RECOMMENDER</dc:title>
  <dc:creator>Microsoft Office User</dc:creator>
  <cp:lastModifiedBy>Microsoft Office User</cp:lastModifiedBy>
  <cp:revision>63</cp:revision>
  <dcterms:created xsi:type="dcterms:W3CDTF">2019-09-09T14:10:13Z</dcterms:created>
  <dcterms:modified xsi:type="dcterms:W3CDTF">2019-09-11T14:32:43Z</dcterms:modified>
</cp:coreProperties>
</file>